
<file path=[Content_Types].xml><?xml version="1.0" encoding="utf-8"?>
<Types xmlns="http://schemas.openxmlformats.org/package/2006/content-types">
  <Default Extension="gif" ContentType="image/gif"/>
  <Default Extension="mkv" ContentType="video/unknown"/>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70" r:id="rId9"/>
    <p:sldId id="271" r:id="rId10"/>
    <p:sldId id="272" r:id="rId11"/>
    <p:sldId id="263" r:id="rId12"/>
    <p:sldId id="264" r:id="rId13"/>
    <p:sldId id="269" r:id="rId14"/>
    <p:sldId id="273" r:id="rId15"/>
    <p:sldId id="274" r:id="rId16"/>
    <p:sldId id="275" r:id="rId17"/>
    <p:sldId id="266"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0602" autoAdjust="0"/>
  </p:normalViewPr>
  <p:slideViewPr>
    <p:cSldViewPr snapToGrid="0">
      <p:cViewPr varScale="1">
        <p:scale>
          <a:sx n="106" d="100"/>
          <a:sy n="106" d="100"/>
        </p:scale>
        <p:origin x="1764" y="90"/>
      </p:cViewPr>
      <p:guideLst>
        <p:guide orient="horz" pos="1620"/>
        <p:guide pos="2880"/>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webp>
</file>

<file path=ppt/media/image10.png>
</file>

<file path=ppt/media/image2.png>
</file>

<file path=ppt/media/image3.png>
</file>

<file path=ppt/media/image4.png>
</file>

<file path=ppt/media/image5.png>
</file>

<file path=ppt/media/image6.png>
</file>

<file path=ppt/media/image7.png>
</file>

<file path=ppt/media/image8.gif>
</file>

<file path=ppt/media/image9.png>
</file>

<file path=ppt/media/media1.mkv>
</file>

<file path=ppt/media/media2.mkv>
</file>

<file path=ppt/media/media3.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926394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6052825e87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6052825e87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6052825e87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6052825e87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Users can effortlessly control their computer cursor with natural eye movements, streamlining interactions with digital interfaces and improving accessibility.</a:t>
            </a:r>
          </a:p>
          <a:p>
            <a:pPr marL="0" lvl="0" indent="0" algn="l" rtl="0">
              <a:spcBef>
                <a:spcPts val="0"/>
              </a:spcBef>
              <a:spcAft>
                <a:spcPts val="0"/>
              </a:spcAft>
              <a:buNone/>
            </a:pPr>
            <a:endParaRPr lang="en-GB"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Gaze tracking data is transformed into visual heat maps, revealing where users concentrate their visual attention. This aids in optimizing user interfaces, web content, and marketing strategies.</a:t>
            </a:r>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784459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7547893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Speed: </a:t>
            </a:r>
            <a:r>
              <a:rPr lang="en-US" b="0" i="0" dirty="0">
                <a:solidFill>
                  <a:srgbClr val="D1D5DB"/>
                </a:solidFill>
                <a:effectLst/>
                <a:latin typeface="Söhne"/>
              </a:rPr>
              <a:t>The speed of facial landmark detection and tracking can be a limiting factor.</a:t>
            </a:r>
          </a:p>
          <a:p>
            <a:r>
              <a:rPr lang="en-US" b="1" i="0" dirty="0">
                <a:effectLst/>
                <a:latin typeface="Söhne"/>
              </a:rPr>
              <a:t>Resource Intensive:</a:t>
            </a:r>
            <a:r>
              <a:rPr lang="en-US" b="0" i="0" dirty="0">
                <a:solidFill>
                  <a:srgbClr val="D1D5DB"/>
                </a:solidFill>
                <a:effectLst/>
                <a:latin typeface="Söhne"/>
              </a:rPr>
              <a:t> Real-time eye tracking requires continuous processing, which can be resource-intensive. </a:t>
            </a:r>
          </a:p>
          <a:p>
            <a:r>
              <a:rPr lang="en-US" b="1" i="0" dirty="0">
                <a:effectLst/>
                <a:latin typeface="Söhne"/>
              </a:rPr>
              <a:t>Calibration Requirements:</a:t>
            </a:r>
            <a:r>
              <a:rPr lang="en-US" b="0" i="0" dirty="0">
                <a:solidFill>
                  <a:srgbClr val="D1D5DB"/>
                </a:solidFill>
                <a:effectLst/>
                <a:latin typeface="Söhne"/>
              </a:rPr>
              <a:t> For precise eye tracking, calibration is often required to map gaze direction accurately. </a:t>
            </a:r>
          </a:p>
          <a:p>
            <a:r>
              <a:rPr lang="en-US" b="1" i="0" dirty="0">
                <a:effectLst/>
                <a:latin typeface="Söhne"/>
              </a:rPr>
              <a:t>Glasses and Occlusions:</a:t>
            </a:r>
            <a:r>
              <a:rPr lang="en-US" b="0" i="0" dirty="0">
                <a:solidFill>
                  <a:srgbClr val="D1D5DB"/>
                </a:solidFill>
                <a:effectLst/>
                <a:latin typeface="Söhne"/>
              </a:rPr>
              <a:t> Eyeglasses or other facial occlusions can affect the accuracy of facial landmark detection, especially landmarks related to the eyes.</a:t>
            </a:r>
            <a:endParaRPr lang="en-IN" dirty="0"/>
          </a:p>
        </p:txBody>
      </p:sp>
    </p:spTree>
    <p:extLst>
      <p:ext uri="{BB962C8B-B14F-4D97-AF65-F5344CB8AC3E}">
        <p14:creationId xmlns:p14="http://schemas.microsoft.com/office/powerpoint/2010/main" val="23053991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580198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6052825e87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6052825e87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dirty="0">
                <a:solidFill>
                  <a:srgbClr val="ADADAD"/>
                </a:solidFill>
              </a:rPr>
              <a:t>4th one can be using your eyes.</a:t>
            </a:r>
          </a:p>
          <a:p>
            <a:pPr marL="0" lvl="0" indent="0" algn="l" rtl="0">
              <a:lnSpc>
                <a:spcPct val="115000"/>
              </a:lnSpc>
              <a:spcBef>
                <a:spcPts val="0"/>
              </a:spcBef>
              <a:spcAft>
                <a:spcPts val="0"/>
              </a:spcAft>
              <a:buNone/>
            </a:pPr>
            <a:endParaRPr sz="1800" dirty="0">
              <a:solidFill>
                <a:srgbClr val="ADADAD"/>
              </a:solidFill>
            </a:endParaRPr>
          </a:p>
          <a:p>
            <a:pPr marL="0" lvl="0" indent="0" algn="l" rtl="0">
              <a:lnSpc>
                <a:spcPct val="115000"/>
              </a:lnSpc>
              <a:spcBef>
                <a:spcPts val="1200"/>
              </a:spcBef>
              <a:spcAft>
                <a:spcPts val="1200"/>
              </a:spcAft>
              <a:buClr>
                <a:schemeClr val="dk1"/>
              </a:buClr>
              <a:buSzPts val="1100"/>
              <a:buFont typeface="Arial"/>
              <a:buNone/>
            </a:pPr>
            <a:r>
              <a:rPr lang="en-GB" sz="1800" dirty="0">
                <a:solidFill>
                  <a:srgbClr val="ADADAD"/>
                </a:solidFill>
              </a:rPr>
              <a:t>Probably the greatest jump in the input methods would be brain-computer interface similar to </a:t>
            </a:r>
            <a:r>
              <a:rPr lang="en-GB" sz="1800" dirty="0" err="1">
                <a:solidFill>
                  <a:srgbClr val="ADADAD"/>
                </a:solidFill>
              </a:rPr>
              <a:t>Neuralink’s</a:t>
            </a:r>
            <a:r>
              <a:rPr lang="en-GB" sz="1800" dirty="0">
                <a:solidFill>
                  <a:srgbClr val="ADADAD"/>
                </a:solidFill>
              </a:rPr>
              <a:t> implementation.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6052825e87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52825e8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Eye are primary ways we get input from the environment so it would be natural to interact with computer using your eyes.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still use eyes while using other sources of input, therefore we can bridge this gap by using eyes directly for inputs to the computer. Thus I want to build a software for eye tracking</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6052825e87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6052825e8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Our main ways to interact with the environment are eyes, so its natural to use Eyes as a input source.</a:t>
            </a:r>
          </a:p>
          <a:p>
            <a:pPr marL="0" lvl="0" indent="0" algn="l" rtl="0">
              <a:spcBef>
                <a:spcPts val="0"/>
              </a:spcBef>
              <a:spcAft>
                <a:spcPts val="0"/>
              </a:spcAft>
              <a:buNone/>
            </a:pPr>
            <a:endParaRPr lang="en-US" dirty="0"/>
          </a:p>
          <a:p>
            <a:pPr marL="0" lvl="0" indent="0" algn="l" rtl="0">
              <a:spcBef>
                <a:spcPts val="0"/>
              </a:spcBef>
              <a:spcAft>
                <a:spcPts val="0"/>
              </a:spcAft>
              <a:buNone/>
            </a:pPr>
            <a:r>
              <a:rPr lang="en-GB" dirty="0"/>
              <a:t>You can operate on your tech without the need for physical touch, mouse, or keyboard input. This is particularly valuable in situations where hands-free operation is crucial.</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This will help you reduce the latency between thinking and then implementing, you have to just look at a thing and it will be done.</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It can be used as a assistive input to your existing inputs which may increase the convenience and speed.</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6052825e87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6052825e87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6052825e87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6052825e87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can think of many, </a:t>
            </a:r>
            <a:br>
              <a:rPr lang="en-US" dirty="0"/>
            </a:br>
            <a:br>
              <a:rPr lang="en-US" dirty="0"/>
            </a:br>
            <a:r>
              <a:rPr lang="en-US" dirty="0"/>
              <a:t>Netflix – When you are cozy in your bed and you want to press on the next episode button or skip intro button, you will fiddle around to look for a remote or your phone to click on the button. This would have been easily done by your eyes.</a:t>
            </a:r>
          </a:p>
          <a:p>
            <a:pPr marL="0" lvl="0" indent="0" algn="l" rtl="0">
              <a:spcBef>
                <a:spcPts val="0"/>
              </a:spcBef>
              <a:spcAft>
                <a:spcPts val="0"/>
              </a:spcAft>
              <a:buNone/>
            </a:pPr>
            <a:br>
              <a:rPr lang="en-US" dirty="0"/>
            </a:br>
            <a:r>
              <a:rPr lang="en-US" dirty="0"/>
              <a:t>Whenever you look away or walk away from you’re your pc it should auto lock it and auto unlock it.</a:t>
            </a:r>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6052825e87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6052825e87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Eye tracking technology is harnessed to recognize early signs of drowsiness, providing an extra layer of safety for individuals engaged in activities that demand vigilance, such as driving or operating heavy machinery.</a:t>
            </a:r>
          </a:p>
          <a:p>
            <a:pPr marL="0" lvl="0" indent="0" algn="l" rtl="0">
              <a:spcBef>
                <a:spcPts val="0"/>
              </a:spcBef>
              <a:spcAft>
                <a:spcPts val="0"/>
              </a:spcAft>
              <a:buNone/>
            </a:pPr>
            <a:endParaRPr lang="en-US" dirty="0"/>
          </a:p>
          <a:p>
            <a:pPr marL="0" lvl="0" indent="0" algn="l" rtl="0">
              <a:spcBef>
                <a:spcPts val="0"/>
              </a:spcBef>
              <a:spcAft>
                <a:spcPts val="0"/>
              </a:spcAft>
              <a:buNone/>
            </a:pPr>
            <a:r>
              <a:rPr lang="en-GB" dirty="0"/>
              <a:t>Continuous monitoring of eye movement patterns allows for the immediate assessment of user attention levels. This feature can be applied in various domains, from e-learning to UX design, ensuring sustained user engagement.</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IN" b="0" i="0" dirty="0">
                <a:solidFill>
                  <a:srgbClr val="E6EDF3"/>
                </a:solidFill>
                <a:effectLst/>
                <a:latin typeface="-apple-system"/>
              </a:rPr>
              <a:t>99.38% accuracy in detecting faces</a:t>
            </a:r>
          </a:p>
          <a:p>
            <a:r>
              <a:rPr lang="en-US" b="0" i="0" dirty="0" err="1">
                <a:solidFill>
                  <a:srgbClr val="D1D5DB"/>
                </a:solidFill>
                <a:effectLst/>
                <a:latin typeface="Söhne"/>
              </a:rPr>
              <a:t>Dlib's</a:t>
            </a:r>
            <a:r>
              <a:rPr lang="en-US" b="0" i="0" dirty="0">
                <a:solidFill>
                  <a:srgbClr val="D1D5DB"/>
                </a:solidFill>
                <a:effectLst/>
                <a:latin typeface="Söhne"/>
              </a:rPr>
              <a:t> face recognition module is built on top of the </a:t>
            </a:r>
            <a:r>
              <a:rPr lang="en-US" b="0" i="0" dirty="0" err="1">
                <a:solidFill>
                  <a:srgbClr val="D1D5DB"/>
                </a:solidFill>
                <a:effectLst/>
                <a:latin typeface="Söhne"/>
              </a:rPr>
              <a:t>Dlib</a:t>
            </a:r>
            <a:r>
              <a:rPr lang="en-US" b="0" i="0" dirty="0">
                <a:solidFill>
                  <a:srgbClr val="D1D5DB"/>
                </a:solidFill>
                <a:effectLst/>
                <a:latin typeface="Söhne"/>
              </a:rPr>
              <a:t> C++ library and provides face detection and recognition capabilities.</a:t>
            </a:r>
            <a:endParaRPr lang="en-IN" b="0" i="0" dirty="0">
              <a:solidFill>
                <a:srgbClr val="E6EDF3"/>
              </a:solidFill>
              <a:effectLst/>
              <a:latin typeface="-apple-system"/>
            </a:endParaRPr>
          </a:p>
          <a:p>
            <a:r>
              <a:rPr lang="en-US" b="0" i="0" dirty="0">
                <a:solidFill>
                  <a:srgbClr val="D1D5DB"/>
                </a:solidFill>
                <a:effectLst/>
                <a:latin typeface="Söhne"/>
              </a:rPr>
              <a:t>The face recognition module uses a pre-trained model for face detection and a pre-trained model for face recognition.</a:t>
            </a:r>
            <a:endParaRPr lang="en-IN" b="0" i="0" dirty="0">
              <a:solidFill>
                <a:srgbClr val="E6EDF3"/>
              </a:solidFill>
              <a:effectLst/>
              <a:latin typeface="-apple-system"/>
            </a:endParaRPr>
          </a:p>
          <a:p>
            <a:r>
              <a:rPr lang="en-US" b="0" i="0" dirty="0" err="1">
                <a:solidFill>
                  <a:srgbClr val="D1D5DB"/>
                </a:solidFill>
                <a:effectLst/>
                <a:latin typeface="Söhne"/>
              </a:rPr>
              <a:t>Dlib's</a:t>
            </a:r>
            <a:r>
              <a:rPr lang="en-US" b="0" i="0" dirty="0">
                <a:solidFill>
                  <a:srgbClr val="D1D5DB"/>
                </a:solidFill>
                <a:effectLst/>
                <a:latin typeface="Söhne"/>
              </a:rPr>
              <a:t> face detection model is based on a Histogram of Oriented Gradients (HOG) feature combined with a linear classifier.</a:t>
            </a:r>
            <a:endParaRPr lang="en-IN" b="0" i="0" dirty="0">
              <a:solidFill>
                <a:srgbClr val="E6EDF3"/>
              </a:solidFill>
              <a:effectLst/>
              <a:latin typeface="-apple-system"/>
            </a:endParaRPr>
          </a:p>
          <a:p>
            <a:r>
              <a:rPr lang="en-US" b="0" i="0" dirty="0" err="1">
                <a:solidFill>
                  <a:srgbClr val="D1D5DB"/>
                </a:solidFill>
                <a:effectLst/>
                <a:latin typeface="Söhne"/>
              </a:rPr>
              <a:t>Dlib</a:t>
            </a:r>
            <a:r>
              <a:rPr lang="en-US" b="0" i="0" dirty="0">
                <a:solidFill>
                  <a:srgbClr val="D1D5DB"/>
                </a:solidFill>
                <a:effectLst/>
                <a:latin typeface="Söhne"/>
              </a:rPr>
              <a:t> can also provide facial landmarks (68-point landmarks) that represent key points on the face, such as eyes, nose, and mouth.</a:t>
            </a:r>
            <a:endParaRPr lang="en-IN" b="0" i="0" dirty="0">
              <a:solidFill>
                <a:srgbClr val="E6EDF3"/>
              </a:solidFill>
              <a:effectLst/>
              <a:latin typeface="-apple-system"/>
            </a:endParaRPr>
          </a:p>
          <a:p>
            <a:r>
              <a:rPr lang="en-US" b="0" i="0" dirty="0">
                <a:solidFill>
                  <a:srgbClr val="D1D5DB"/>
                </a:solidFill>
                <a:effectLst/>
                <a:latin typeface="Söhne"/>
              </a:rPr>
              <a:t>While </a:t>
            </a:r>
            <a:r>
              <a:rPr lang="en-US" b="0" i="0" dirty="0" err="1">
                <a:solidFill>
                  <a:srgbClr val="D1D5DB"/>
                </a:solidFill>
                <a:effectLst/>
                <a:latin typeface="Söhne"/>
              </a:rPr>
              <a:t>Dlib</a:t>
            </a:r>
            <a:r>
              <a:rPr lang="en-US" b="0" i="0" dirty="0">
                <a:solidFill>
                  <a:srgbClr val="D1D5DB"/>
                </a:solidFill>
                <a:effectLst/>
                <a:latin typeface="Söhne"/>
              </a:rPr>
              <a:t> itself is written in C++, there is a Python wrapper that allows developers to use the face recognition functionality in a Python environment.</a:t>
            </a:r>
          </a:p>
          <a:p>
            <a:endParaRPr lang="en-US" b="0" i="0" dirty="0">
              <a:solidFill>
                <a:srgbClr val="D1D5DB"/>
              </a:solidFill>
              <a:effectLst/>
              <a:latin typeface="Söhne"/>
            </a:endParaRPr>
          </a:p>
          <a:p>
            <a:endParaRPr lang="en-US" b="0" i="0" dirty="0">
              <a:solidFill>
                <a:srgbClr val="D1D5DB"/>
              </a:solidFill>
              <a:effectLst/>
              <a:latin typeface="Söhne"/>
            </a:endParaRPr>
          </a:p>
          <a:p>
            <a:r>
              <a:rPr lang="en-US" b="0" i="0" dirty="0">
                <a:solidFill>
                  <a:srgbClr val="D1D5DB"/>
                </a:solidFill>
                <a:effectLst/>
                <a:latin typeface="Söhne"/>
              </a:rPr>
              <a:t>Open CV because It provides a comprehensive set of tools for image and video analysis, processing, and computer vision tasks.</a:t>
            </a:r>
            <a:endParaRPr lang="en-IN" dirty="0"/>
          </a:p>
        </p:txBody>
      </p:sp>
    </p:spTree>
    <p:extLst>
      <p:ext uri="{BB962C8B-B14F-4D97-AF65-F5344CB8AC3E}">
        <p14:creationId xmlns:p14="http://schemas.microsoft.com/office/powerpoint/2010/main" val="384654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D1D5DB"/>
                </a:solidFill>
                <a:effectLst/>
                <a:latin typeface="Söhne"/>
              </a:rPr>
              <a:t>A</a:t>
            </a:r>
            <a:r>
              <a:rPr lang="en-US" b="0" i="0" dirty="0">
                <a:solidFill>
                  <a:srgbClr val="D1D5DB"/>
                </a:solidFill>
                <a:effectLst/>
                <a:latin typeface="Söhne"/>
              </a:rPr>
              <a:t>: Inner corner of the eye (leftmost point)</a:t>
            </a:r>
          </a:p>
          <a:p>
            <a:pPr algn="l">
              <a:buFont typeface="Arial" panose="020B0604020202020204" pitchFamily="34" charset="0"/>
              <a:buChar char="•"/>
            </a:pPr>
            <a:r>
              <a:rPr lang="en-US" b="1" i="0" dirty="0">
                <a:solidFill>
                  <a:srgbClr val="D1D5DB"/>
                </a:solidFill>
                <a:effectLst/>
                <a:latin typeface="Söhne"/>
              </a:rPr>
              <a:t>B</a:t>
            </a:r>
            <a:r>
              <a:rPr lang="en-US" b="0" i="0" dirty="0">
                <a:solidFill>
                  <a:srgbClr val="D1D5DB"/>
                </a:solidFill>
                <a:effectLst/>
                <a:latin typeface="Söhne"/>
              </a:rPr>
              <a:t>: Top of the eye</a:t>
            </a:r>
          </a:p>
          <a:p>
            <a:pPr algn="l">
              <a:buFont typeface="Arial" panose="020B0604020202020204" pitchFamily="34" charset="0"/>
              <a:buChar char="•"/>
            </a:pPr>
            <a:r>
              <a:rPr lang="en-US" b="1" i="0" dirty="0">
                <a:solidFill>
                  <a:srgbClr val="D1D5DB"/>
                </a:solidFill>
                <a:effectLst/>
                <a:latin typeface="Söhne"/>
              </a:rPr>
              <a:t>C</a:t>
            </a:r>
            <a:r>
              <a:rPr lang="en-US" b="0" i="0" dirty="0">
                <a:solidFill>
                  <a:srgbClr val="D1D5DB"/>
                </a:solidFill>
                <a:effectLst/>
                <a:latin typeface="Söhne"/>
              </a:rPr>
              <a:t>: Outer corner of the eye (rightmost point)</a:t>
            </a:r>
          </a:p>
          <a:p>
            <a:pPr algn="l">
              <a:buFont typeface="Arial" panose="020B0604020202020204" pitchFamily="34" charset="0"/>
              <a:buChar char="•"/>
            </a:pPr>
            <a:r>
              <a:rPr lang="en-US" b="1" i="0" dirty="0">
                <a:solidFill>
                  <a:srgbClr val="D1D5DB"/>
                </a:solidFill>
                <a:effectLst/>
                <a:latin typeface="Söhne"/>
              </a:rPr>
              <a:t>D</a:t>
            </a:r>
            <a:r>
              <a:rPr lang="en-US" b="0" i="0" dirty="0">
                <a:solidFill>
                  <a:srgbClr val="D1D5DB"/>
                </a:solidFill>
                <a:effectLst/>
                <a:latin typeface="Söhne"/>
              </a:rPr>
              <a:t>: Bottom of the eye</a:t>
            </a:r>
          </a:p>
          <a:p>
            <a:pPr algn="l">
              <a:buFont typeface="Arial" panose="020B0604020202020204" pitchFamily="34" charset="0"/>
              <a:buChar char="•"/>
            </a:pPr>
            <a:r>
              <a:rPr lang="en-US" b="1" i="0" dirty="0">
                <a:solidFill>
                  <a:srgbClr val="D1D5DB"/>
                </a:solidFill>
                <a:effectLst/>
                <a:latin typeface="Söhne"/>
              </a:rPr>
              <a:t>E</a:t>
            </a:r>
            <a:r>
              <a:rPr lang="en-US" b="0" i="0" dirty="0">
                <a:solidFill>
                  <a:srgbClr val="D1D5DB"/>
                </a:solidFill>
                <a:effectLst/>
                <a:latin typeface="Söhne"/>
              </a:rPr>
              <a:t>: Additional point on the top eyelid</a:t>
            </a:r>
          </a:p>
          <a:p>
            <a:pPr algn="l">
              <a:buFont typeface="Arial" panose="020B0604020202020204" pitchFamily="34" charset="0"/>
              <a:buChar char="•"/>
            </a:pPr>
            <a:r>
              <a:rPr lang="en-US" b="1" i="0" dirty="0">
                <a:solidFill>
                  <a:srgbClr val="D1D5DB"/>
                </a:solidFill>
                <a:effectLst/>
                <a:latin typeface="Söhne"/>
              </a:rPr>
              <a:t>F</a:t>
            </a:r>
            <a:r>
              <a:rPr lang="en-US" b="0" i="0" dirty="0">
                <a:solidFill>
                  <a:srgbClr val="D1D5DB"/>
                </a:solidFill>
                <a:effectLst/>
                <a:latin typeface="Söhne"/>
              </a:rPr>
              <a:t>: Additional point on the bottom eyelid</a:t>
            </a:r>
          </a:p>
          <a:p>
            <a:pPr algn="l">
              <a:buFont typeface="Arial" panose="020B0604020202020204" pitchFamily="34" charset="0"/>
              <a:buChar char="•"/>
            </a:pPr>
            <a:endParaRPr lang="en-US" b="0" i="0" dirty="0">
              <a:solidFill>
                <a:srgbClr val="D1D5DB"/>
              </a:solidFill>
              <a:effectLst/>
              <a:latin typeface="Söhne"/>
            </a:endParaRPr>
          </a:p>
          <a:p>
            <a:pPr algn="l">
              <a:buFont typeface="Arial" panose="020B0604020202020204" pitchFamily="34" charset="0"/>
              <a:buChar char="•"/>
            </a:pP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||B-D||: The distance between the top (</a:t>
            </a:r>
            <a:r>
              <a:rPr lang="en-US" b="0" i="1" dirty="0">
                <a:solidFill>
                  <a:srgbClr val="D1D5DB"/>
                </a:solidFill>
                <a:effectLst/>
                <a:latin typeface="KaTeX_Math"/>
              </a:rPr>
              <a:t>B</a:t>
            </a:r>
            <a:r>
              <a:rPr lang="en-US" b="0" i="0" dirty="0">
                <a:solidFill>
                  <a:srgbClr val="D1D5DB"/>
                </a:solidFill>
                <a:effectLst/>
                <a:latin typeface="Söhne"/>
              </a:rPr>
              <a:t>) and bottom (</a:t>
            </a:r>
            <a:r>
              <a:rPr lang="en-US" b="0" i="1" dirty="0">
                <a:solidFill>
                  <a:srgbClr val="D1D5DB"/>
                </a:solidFill>
                <a:effectLst/>
                <a:latin typeface="KaTeX_Math"/>
              </a:rPr>
              <a:t>D</a:t>
            </a:r>
            <a:r>
              <a:rPr lang="en-US" b="0" i="0" dirty="0">
                <a:solidFill>
                  <a:srgbClr val="D1D5DB"/>
                </a:solidFill>
                <a:effectLst/>
                <a:latin typeface="Söhne"/>
              </a:rPr>
              <a:t>) landmarks of the eye.</a:t>
            </a:r>
          </a:p>
          <a:p>
            <a:pPr algn="l">
              <a:buFont typeface="Arial" panose="020B0604020202020204" pitchFamily="34" charset="0"/>
              <a:buChar char="•"/>
            </a:pPr>
            <a:r>
              <a:rPr lang="en-US" b="0" i="0" dirty="0">
                <a:solidFill>
                  <a:srgbClr val="D1D5DB"/>
                </a:solidFill>
                <a:effectLst/>
                <a:latin typeface="KaTeX_Main"/>
              </a:rPr>
              <a:t>∥</a:t>
            </a:r>
            <a:r>
              <a:rPr lang="en-US" b="0" i="1" dirty="0">
                <a:solidFill>
                  <a:srgbClr val="D1D5DB"/>
                </a:solidFill>
                <a:effectLst/>
                <a:latin typeface="KaTeX_Math"/>
              </a:rPr>
              <a:t>E</a:t>
            </a:r>
            <a:r>
              <a:rPr lang="en-US" b="0" i="0" dirty="0">
                <a:solidFill>
                  <a:srgbClr val="D1D5DB"/>
                </a:solidFill>
                <a:effectLst/>
                <a:latin typeface="KaTeX_Main"/>
              </a:rPr>
              <a:t>−</a:t>
            </a:r>
            <a:r>
              <a:rPr lang="en-US" b="0" i="1" dirty="0">
                <a:solidFill>
                  <a:srgbClr val="D1D5DB"/>
                </a:solidFill>
                <a:effectLst/>
                <a:latin typeface="KaTeX_Math"/>
              </a:rPr>
              <a:t>F</a:t>
            </a:r>
            <a:r>
              <a:rPr lang="en-US" b="0" i="0" dirty="0">
                <a:solidFill>
                  <a:srgbClr val="D1D5DB"/>
                </a:solidFill>
                <a:effectLst/>
                <a:latin typeface="KaTeX_Main"/>
              </a:rPr>
              <a:t>∥</a:t>
            </a:r>
            <a:r>
              <a:rPr lang="en-US" b="0" i="0" dirty="0">
                <a:solidFill>
                  <a:srgbClr val="D1D5DB"/>
                </a:solidFill>
                <a:effectLst/>
                <a:latin typeface="Söhne"/>
              </a:rPr>
              <a:t>: An additional measure to capture the height of the closed eye. It is the distance between two points on the top (</a:t>
            </a:r>
            <a:r>
              <a:rPr lang="en-US" b="0" i="1" dirty="0">
                <a:solidFill>
                  <a:srgbClr val="D1D5DB"/>
                </a:solidFill>
                <a:effectLst/>
                <a:latin typeface="KaTeX_Math"/>
              </a:rPr>
              <a:t>E</a:t>
            </a:r>
            <a:r>
              <a:rPr lang="en-US" b="0" i="0" dirty="0">
                <a:solidFill>
                  <a:srgbClr val="D1D5DB"/>
                </a:solidFill>
                <a:effectLst/>
                <a:latin typeface="Söhne"/>
              </a:rPr>
              <a:t>) and bottom (</a:t>
            </a:r>
            <a:r>
              <a:rPr lang="en-US" b="0" i="1" dirty="0">
                <a:solidFill>
                  <a:srgbClr val="D1D5DB"/>
                </a:solidFill>
                <a:effectLst/>
                <a:latin typeface="KaTeX_Math"/>
              </a:rPr>
              <a:t>F</a:t>
            </a:r>
            <a:r>
              <a:rPr lang="en-US" b="0" i="0" dirty="0">
                <a:solidFill>
                  <a:srgbClr val="D1D5DB"/>
                </a:solidFill>
                <a:effectLst/>
                <a:latin typeface="Söhne"/>
              </a:rPr>
              <a:t>) eyelids.</a:t>
            </a:r>
          </a:p>
          <a:p>
            <a:pPr algn="l">
              <a:buFont typeface="Arial" panose="020B0604020202020204" pitchFamily="34" charset="0"/>
              <a:buChar char="•"/>
            </a:pPr>
            <a:r>
              <a:rPr lang="en-US" b="0" i="1" dirty="0">
                <a:solidFill>
                  <a:srgbClr val="D1D5DB"/>
                </a:solidFill>
                <a:effectLst/>
                <a:latin typeface="KaTeX_Math"/>
              </a:rPr>
              <a:t>||A</a:t>
            </a:r>
            <a:r>
              <a:rPr lang="en-US" b="0" i="0" dirty="0">
                <a:solidFill>
                  <a:srgbClr val="D1D5DB"/>
                </a:solidFill>
                <a:effectLst/>
                <a:latin typeface="KaTeX_Main"/>
              </a:rPr>
              <a:t>−</a:t>
            </a:r>
            <a:r>
              <a:rPr lang="en-US" b="0" i="1" dirty="0">
                <a:solidFill>
                  <a:srgbClr val="D1D5DB"/>
                </a:solidFill>
                <a:effectLst/>
                <a:latin typeface="KaTeX_Math"/>
              </a:rPr>
              <a:t>C</a:t>
            </a:r>
            <a:r>
              <a:rPr lang="en-US" b="0" i="0" dirty="0">
                <a:solidFill>
                  <a:srgbClr val="D1D5DB"/>
                </a:solidFill>
                <a:effectLst/>
                <a:latin typeface="KaTeX_Main"/>
              </a:rPr>
              <a:t>∥</a:t>
            </a:r>
            <a:r>
              <a:rPr lang="en-US" b="0" i="0" dirty="0">
                <a:solidFill>
                  <a:srgbClr val="D1D5DB"/>
                </a:solidFill>
                <a:effectLst/>
                <a:latin typeface="Söhne"/>
              </a:rPr>
              <a:t>: The distance between the inner (</a:t>
            </a:r>
            <a:r>
              <a:rPr lang="en-US" b="0" i="1" dirty="0">
                <a:solidFill>
                  <a:srgbClr val="D1D5DB"/>
                </a:solidFill>
                <a:effectLst/>
                <a:latin typeface="KaTeX_Math"/>
              </a:rPr>
              <a:t>A</a:t>
            </a:r>
            <a:r>
              <a:rPr lang="en-US" b="0" i="0" dirty="0">
                <a:solidFill>
                  <a:srgbClr val="D1D5DB"/>
                </a:solidFill>
                <a:effectLst/>
                <a:latin typeface="Söhne"/>
              </a:rPr>
              <a:t>) and outer (</a:t>
            </a:r>
            <a:r>
              <a:rPr lang="en-US" b="0" i="1" dirty="0">
                <a:solidFill>
                  <a:srgbClr val="D1D5DB"/>
                </a:solidFill>
                <a:effectLst/>
                <a:latin typeface="KaTeX_Math"/>
              </a:rPr>
              <a:t>C</a:t>
            </a:r>
            <a:r>
              <a:rPr lang="en-US" b="0" i="0" dirty="0">
                <a:solidFill>
                  <a:srgbClr val="D1D5DB"/>
                </a:solidFill>
                <a:effectLst/>
                <a:latin typeface="Söhne"/>
              </a:rPr>
              <a:t>) corners of the eye.</a:t>
            </a:r>
          </a:p>
          <a:p>
            <a:pPr algn="l">
              <a:buFont typeface="Arial" panose="020B0604020202020204" pitchFamily="34" charset="0"/>
              <a:buChar char="•"/>
            </a:pPr>
            <a:endParaRPr lang="en-US" b="0" i="0" dirty="0">
              <a:solidFill>
                <a:srgbClr val="D1D5DB"/>
              </a:solidFill>
              <a:effectLst/>
              <a:latin typeface="Söhne"/>
            </a:endParaRPr>
          </a:p>
          <a:p>
            <a:pPr algn="l"/>
            <a:r>
              <a:rPr lang="en-US" b="0" i="0" dirty="0">
                <a:solidFill>
                  <a:srgbClr val="D1D5DB"/>
                </a:solidFill>
                <a:effectLst/>
                <a:latin typeface="Söhne"/>
              </a:rPr>
              <a:t>Interpreting the EAR:</a:t>
            </a:r>
          </a:p>
          <a:p>
            <a:pPr algn="l">
              <a:buFont typeface="Arial" panose="020B0604020202020204" pitchFamily="34" charset="0"/>
              <a:buChar char="•"/>
            </a:pPr>
            <a:r>
              <a:rPr lang="en-US" b="0" i="0" dirty="0">
                <a:solidFill>
                  <a:srgbClr val="D1D5DB"/>
                </a:solidFill>
                <a:effectLst/>
                <a:latin typeface="Söhne"/>
              </a:rPr>
              <a:t>When the eye is open, the EAR is relatively high.</a:t>
            </a:r>
          </a:p>
          <a:p>
            <a:pPr algn="l">
              <a:buFont typeface="Arial" panose="020B0604020202020204" pitchFamily="34" charset="0"/>
              <a:buChar char="•"/>
            </a:pPr>
            <a:r>
              <a:rPr lang="en-US" b="0" i="0" dirty="0">
                <a:solidFill>
                  <a:srgbClr val="D1D5DB"/>
                </a:solidFill>
                <a:effectLst/>
                <a:latin typeface="Söhne"/>
              </a:rPr>
              <a:t>When the eye is closing or closed, the EAR decreases.</a:t>
            </a:r>
          </a:p>
          <a:p>
            <a:pPr algn="l">
              <a:buFont typeface="Arial" panose="020B0604020202020204" pitchFamily="34" charset="0"/>
              <a:buChar char="•"/>
            </a:pPr>
            <a:r>
              <a:rPr lang="en-US" b="0" i="0" dirty="0">
                <a:solidFill>
                  <a:srgbClr val="D1D5DB"/>
                </a:solidFill>
                <a:effectLst/>
                <a:latin typeface="Söhne"/>
              </a:rPr>
              <a:t>Blinking typically involves a significant drop in EAR.</a:t>
            </a:r>
          </a:p>
          <a:p>
            <a:pPr algn="l">
              <a:buFont typeface="Arial" panose="020B0604020202020204" pitchFamily="34" charset="0"/>
              <a:buChar char="•"/>
            </a:pPr>
            <a:endParaRPr lang="en-US" b="0" i="0" dirty="0">
              <a:solidFill>
                <a:srgbClr val="D1D5DB"/>
              </a:solidFill>
              <a:effectLst/>
              <a:latin typeface="Söhne"/>
            </a:endParaRPr>
          </a:p>
          <a:p>
            <a:pPr algn="l">
              <a:buFont typeface="Arial" panose="020B0604020202020204" pitchFamily="34" charset="0"/>
              <a:buChar char="•"/>
            </a:pPr>
            <a:endParaRPr lang="en-US" b="0" i="0" dirty="0">
              <a:solidFill>
                <a:srgbClr val="D1D5DB"/>
              </a:solidFill>
              <a:effectLst/>
              <a:latin typeface="Söhne"/>
            </a:endParaRPr>
          </a:p>
        </p:txBody>
      </p:sp>
    </p:spTree>
    <p:extLst>
      <p:ext uri="{BB962C8B-B14F-4D97-AF65-F5344CB8AC3E}">
        <p14:creationId xmlns:p14="http://schemas.microsoft.com/office/powerpoint/2010/main" val="1444600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8.gi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kv"/><Relationship Id="rId1" Type="http://schemas.microsoft.com/office/2007/relationships/media" Target="../media/media2.mkv"/><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kv"/><Relationship Id="rId1" Type="http://schemas.microsoft.com/office/2007/relationships/media" Target="../media/media3.mkv"/><Relationship Id="rId5" Type="http://schemas.openxmlformats.org/officeDocument/2006/relationships/image" Target="../media/image10.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webp"/><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dirty="0"/>
              <a:t>Eye Tracking and Gaze Tracking Software</a:t>
            </a:r>
            <a:endParaRPr dirty="0"/>
          </a:p>
        </p:txBody>
      </p:sp>
      <p:sp>
        <p:nvSpPr>
          <p:cNvPr id="55" name="Google Shape;55;p13"/>
          <p:cNvSpPr txBox="1">
            <a:spLocks noGrp="1"/>
          </p:cNvSpPr>
          <p:nvPr>
            <p:ph type="subTitle" idx="1"/>
          </p:nvPr>
        </p:nvSpPr>
        <p:spPr>
          <a:xfrm>
            <a:off x="311700" y="3168713"/>
            <a:ext cx="8520600" cy="141234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dirty="0"/>
              <a:t>A Project Proposal Presentation</a:t>
            </a:r>
          </a:p>
          <a:p>
            <a:pPr marL="0" lvl="0" indent="0" algn="ctr" rtl="0">
              <a:spcBef>
                <a:spcPts val="0"/>
              </a:spcBef>
              <a:spcAft>
                <a:spcPts val="0"/>
              </a:spcAft>
              <a:buNone/>
            </a:pPr>
            <a:br>
              <a:rPr lang="en-GB" dirty="0"/>
            </a:br>
            <a:r>
              <a:rPr lang="en-GB" sz="2400" dirty="0"/>
              <a:t>by Somesh Bagadiya</a:t>
            </a: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5AEA5-2426-5A79-E2F8-6D84B4CC4215}"/>
              </a:ext>
            </a:extLst>
          </p:cNvPr>
          <p:cNvSpPr>
            <a:spLocks noGrp="1"/>
          </p:cNvSpPr>
          <p:nvPr>
            <p:ph type="title"/>
          </p:nvPr>
        </p:nvSpPr>
        <p:spPr>
          <a:xfrm>
            <a:off x="311699" y="79358"/>
            <a:ext cx="8520600" cy="572700"/>
          </a:xfrm>
        </p:spPr>
        <p:txBody>
          <a:bodyPr>
            <a:normAutofit fontScale="90000"/>
          </a:bodyPr>
          <a:lstStyle/>
          <a:p>
            <a:r>
              <a:rPr lang="en-US" dirty="0"/>
              <a:t>Demo</a:t>
            </a:r>
            <a:endParaRPr lang="en-IN" dirty="0"/>
          </a:p>
        </p:txBody>
      </p:sp>
      <p:sp>
        <p:nvSpPr>
          <p:cNvPr id="3" name="Text Placeholder 2">
            <a:extLst>
              <a:ext uri="{FF2B5EF4-FFF2-40B4-BE49-F238E27FC236}">
                <a16:creationId xmlns:a16="http://schemas.microsoft.com/office/drawing/2014/main" id="{2FE67C38-DC25-9676-6F86-1AA96CFCA263}"/>
              </a:ext>
            </a:extLst>
          </p:cNvPr>
          <p:cNvSpPr>
            <a:spLocks noGrp="1"/>
          </p:cNvSpPr>
          <p:nvPr>
            <p:ph type="body" idx="1"/>
          </p:nvPr>
        </p:nvSpPr>
        <p:spPr/>
        <p:txBody>
          <a:bodyPr/>
          <a:lstStyle/>
          <a:p>
            <a:endParaRPr lang="en-IN"/>
          </a:p>
        </p:txBody>
      </p:sp>
      <p:pic>
        <p:nvPicPr>
          <p:cNvPr id="4" name="2023-12-04 23-32-53">
            <a:hlinkClick r:id="" action="ppaction://media"/>
            <a:extLst>
              <a:ext uri="{FF2B5EF4-FFF2-40B4-BE49-F238E27FC236}">
                <a16:creationId xmlns:a16="http://schemas.microsoft.com/office/drawing/2014/main" id="{46D840F5-D397-1B52-EB45-441F050CC5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74071" y="724340"/>
            <a:ext cx="7595857" cy="4272670"/>
          </a:xfrm>
          <a:prstGeom prst="rect">
            <a:avLst/>
          </a:prstGeom>
        </p:spPr>
      </p:pic>
    </p:spTree>
    <p:extLst>
      <p:ext uri="{BB962C8B-B14F-4D97-AF65-F5344CB8AC3E}">
        <p14:creationId xmlns:p14="http://schemas.microsoft.com/office/powerpoint/2010/main" val="2932313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9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Difference between eye tracking and gaze tracking</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dirty="0"/>
              <a:t>Eye Tracking: Eye tracking primarily monitors and records the movement of the eye itself, tracking its position and motion. It aims to understand how the eye moves, where it looks, and how it fixates on specific points of interest.</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Gaze tracking: Gaze tracking goes beyond the eye's motion and specifically concentrates on determining where the user is looking or fixating their gaze within a visual field. It pinpoints the exact point the user is focusing on.</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311700" y="138598"/>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Gaze Tracking Applications</a:t>
            </a:r>
            <a:endParaRPr dirty="0"/>
          </a:p>
        </p:txBody>
      </p:sp>
      <p:sp>
        <p:nvSpPr>
          <p:cNvPr id="103" name="Google Shape;103;p21"/>
          <p:cNvSpPr txBox="1">
            <a:spLocks noGrp="1"/>
          </p:cNvSpPr>
          <p:nvPr>
            <p:ph type="body" idx="1"/>
          </p:nvPr>
        </p:nvSpPr>
        <p:spPr>
          <a:xfrm>
            <a:off x="311700" y="711298"/>
            <a:ext cx="8520600" cy="990753"/>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GB" dirty="0"/>
              <a:t>- Mouse Control</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 Dynamic Heat Mapping</a:t>
            </a:r>
            <a:endParaRPr dirty="0"/>
          </a:p>
        </p:txBody>
      </p:sp>
      <p:pic>
        <p:nvPicPr>
          <p:cNvPr id="3" name="Picture 2">
            <a:extLst>
              <a:ext uri="{FF2B5EF4-FFF2-40B4-BE49-F238E27FC236}">
                <a16:creationId xmlns:a16="http://schemas.microsoft.com/office/drawing/2014/main" id="{4A55B78A-8FA3-0519-C8D0-F583119493E5}"/>
              </a:ext>
            </a:extLst>
          </p:cNvPr>
          <p:cNvPicPr>
            <a:picLocks noChangeAspect="1"/>
          </p:cNvPicPr>
          <p:nvPr/>
        </p:nvPicPr>
        <p:blipFill>
          <a:blip r:embed="rId3"/>
          <a:stretch>
            <a:fillRect/>
          </a:stretch>
        </p:blipFill>
        <p:spPr>
          <a:xfrm>
            <a:off x="4816443" y="1942897"/>
            <a:ext cx="3504305" cy="2647098"/>
          </a:xfrm>
          <a:prstGeom prst="rect">
            <a:avLst/>
          </a:prstGeom>
        </p:spPr>
      </p:pic>
      <p:pic>
        <p:nvPicPr>
          <p:cNvPr id="5" name="Picture 4">
            <a:extLst>
              <a:ext uri="{FF2B5EF4-FFF2-40B4-BE49-F238E27FC236}">
                <a16:creationId xmlns:a16="http://schemas.microsoft.com/office/drawing/2014/main" id="{54497FFB-27C4-4816-A5AA-681EEBA991F8}"/>
              </a:ext>
            </a:extLst>
          </p:cNvPr>
          <p:cNvPicPr>
            <a:picLocks noChangeAspect="1"/>
          </p:cNvPicPr>
          <p:nvPr/>
        </p:nvPicPr>
        <p:blipFill>
          <a:blip r:embed="rId4"/>
          <a:stretch>
            <a:fillRect/>
          </a:stretch>
        </p:blipFill>
        <p:spPr>
          <a:xfrm>
            <a:off x="685955" y="1837853"/>
            <a:ext cx="2841825" cy="285718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EDE26-2359-DBFE-6FB5-3F4F7C7BFFFF}"/>
              </a:ext>
            </a:extLst>
          </p:cNvPr>
          <p:cNvSpPr>
            <a:spLocks noGrp="1"/>
          </p:cNvSpPr>
          <p:nvPr>
            <p:ph type="title"/>
          </p:nvPr>
        </p:nvSpPr>
        <p:spPr>
          <a:xfrm>
            <a:off x="311700" y="24816"/>
            <a:ext cx="8520600" cy="572700"/>
          </a:xfrm>
        </p:spPr>
        <p:txBody>
          <a:bodyPr>
            <a:normAutofit fontScale="90000"/>
          </a:bodyPr>
          <a:lstStyle/>
          <a:p>
            <a:r>
              <a:rPr lang="en-US" dirty="0"/>
              <a:t>Demo for Mouse Control</a:t>
            </a:r>
            <a:endParaRPr lang="en-IN" dirty="0"/>
          </a:p>
        </p:txBody>
      </p:sp>
      <p:sp>
        <p:nvSpPr>
          <p:cNvPr id="3" name="Text Placeholder 2">
            <a:extLst>
              <a:ext uri="{FF2B5EF4-FFF2-40B4-BE49-F238E27FC236}">
                <a16:creationId xmlns:a16="http://schemas.microsoft.com/office/drawing/2014/main" id="{23AEDD29-4FD6-32F0-7A2B-9BF7887684EA}"/>
              </a:ext>
            </a:extLst>
          </p:cNvPr>
          <p:cNvSpPr>
            <a:spLocks noGrp="1"/>
          </p:cNvSpPr>
          <p:nvPr>
            <p:ph type="body" idx="1"/>
          </p:nvPr>
        </p:nvSpPr>
        <p:spPr/>
        <p:txBody>
          <a:bodyPr/>
          <a:lstStyle/>
          <a:p>
            <a:endParaRPr lang="en-IN" dirty="0"/>
          </a:p>
        </p:txBody>
      </p:sp>
      <p:pic>
        <p:nvPicPr>
          <p:cNvPr id="4" name="2023-12-04 23-40-34">
            <a:hlinkClick r:id="" action="ppaction://media"/>
            <a:extLst>
              <a:ext uri="{FF2B5EF4-FFF2-40B4-BE49-F238E27FC236}">
                <a16:creationId xmlns:a16="http://schemas.microsoft.com/office/drawing/2014/main" id="{DE3D906E-C6A3-A415-A491-3E782001392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63166" y="597516"/>
            <a:ext cx="7817667" cy="4397437"/>
          </a:xfrm>
          <a:prstGeom prst="rect">
            <a:avLst/>
          </a:prstGeom>
        </p:spPr>
      </p:pic>
    </p:spTree>
    <p:extLst>
      <p:ext uri="{BB962C8B-B14F-4D97-AF65-F5344CB8AC3E}">
        <p14:creationId xmlns:p14="http://schemas.microsoft.com/office/powerpoint/2010/main" val="4163886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5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8047F-DEB9-F876-5ED1-E603890DBBDB}"/>
              </a:ext>
            </a:extLst>
          </p:cNvPr>
          <p:cNvSpPr>
            <a:spLocks noGrp="1"/>
          </p:cNvSpPr>
          <p:nvPr>
            <p:ph type="title"/>
          </p:nvPr>
        </p:nvSpPr>
        <p:spPr>
          <a:xfrm>
            <a:off x="311700" y="32750"/>
            <a:ext cx="8520600" cy="572700"/>
          </a:xfrm>
        </p:spPr>
        <p:txBody>
          <a:bodyPr>
            <a:normAutofit fontScale="90000"/>
          </a:bodyPr>
          <a:lstStyle/>
          <a:p>
            <a:r>
              <a:rPr lang="en-US" dirty="0"/>
              <a:t>Demo for Heat Mapping</a:t>
            </a:r>
            <a:endParaRPr lang="en-IN" dirty="0"/>
          </a:p>
        </p:txBody>
      </p:sp>
      <p:sp>
        <p:nvSpPr>
          <p:cNvPr id="3" name="Text Placeholder 2">
            <a:extLst>
              <a:ext uri="{FF2B5EF4-FFF2-40B4-BE49-F238E27FC236}">
                <a16:creationId xmlns:a16="http://schemas.microsoft.com/office/drawing/2014/main" id="{A0B1500E-D0E0-059D-1E9C-A46BFC4C1FED}"/>
              </a:ext>
            </a:extLst>
          </p:cNvPr>
          <p:cNvSpPr>
            <a:spLocks noGrp="1"/>
          </p:cNvSpPr>
          <p:nvPr>
            <p:ph type="body" idx="1"/>
          </p:nvPr>
        </p:nvSpPr>
        <p:spPr/>
        <p:txBody>
          <a:bodyPr/>
          <a:lstStyle/>
          <a:p>
            <a:endParaRPr lang="en-IN"/>
          </a:p>
        </p:txBody>
      </p:sp>
      <p:pic>
        <p:nvPicPr>
          <p:cNvPr id="4" name="2023-12-04 23-44-13">
            <a:hlinkClick r:id="" action="ppaction://media"/>
            <a:extLst>
              <a:ext uri="{FF2B5EF4-FFF2-40B4-BE49-F238E27FC236}">
                <a16:creationId xmlns:a16="http://schemas.microsoft.com/office/drawing/2014/main" id="{32A55324-02A0-FEAF-ACCF-5D7AA139BD0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67289" y="574625"/>
            <a:ext cx="8009421" cy="4505300"/>
          </a:xfrm>
          <a:prstGeom prst="rect">
            <a:avLst/>
          </a:prstGeom>
        </p:spPr>
      </p:pic>
    </p:spTree>
    <p:extLst>
      <p:ext uri="{BB962C8B-B14F-4D97-AF65-F5344CB8AC3E}">
        <p14:creationId xmlns:p14="http://schemas.microsoft.com/office/powerpoint/2010/main" val="329473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1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FD218-0C74-A573-45A2-DB73A5FE77A2}"/>
              </a:ext>
            </a:extLst>
          </p:cNvPr>
          <p:cNvSpPr>
            <a:spLocks noGrp="1"/>
          </p:cNvSpPr>
          <p:nvPr>
            <p:ph type="title"/>
          </p:nvPr>
        </p:nvSpPr>
        <p:spPr/>
        <p:txBody>
          <a:bodyPr>
            <a:normAutofit fontScale="90000"/>
          </a:bodyPr>
          <a:lstStyle/>
          <a:p>
            <a:r>
              <a:rPr lang="en-US" dirty="0"/>
              <a:t>Limitations</a:t>
            </a:r>
            <a:endParaRPr lang="en-IN" dirty="0"/>
          </a:p>
        </p:txBody>
      </p:sp>
      <p:sp>
        <p:nvSpPr>
          <p:cNvPr id="3" name="Text Placeholder 2">
            <a:extLst>
              <a:ext uri="{FF2B5EF4-FFF2-40B4-BE49-F238E27FC236}">
                <a16:creationId xmlns:a16="http://schemas.microsoft.com/office/drawing/2014/main" id="{1E9B7977-EED4-98EA-0712-D6C6AC29C63E}"/>
              </a:ext>
            </a:extLst>
          </p:cNvPr>
          <p:cNvSpPr>
            <a:spLocks noGrp="1"/>
          </p:cNvSpPr>
          <p:nvPr>
            <p:ph type="body" idx="1"/>
          </p:nvPr>
        </p:nvSpPr>
        <p:spPr/>
        <p:txBody>
          <a:bodyPr/>
          <a:lstStyle/>
          <a:p>
            <a:r>
              <a:rPr lang="en-US" dirty="0"/>
              <a:t>Speed</a:t>
            </a:r>
          </a:p>
          <a:p>
            <a:r>
              <a:rPr lang="en-US" dirty="0"/>
              <a:t>Resource Intensive</a:t>
            </a:r>
          </a:p>
          <a:p>
            <a:r>
              <a:rPr lang="en-US" dirty="0"/>
              <a:t>Calibration Requirement</a:t>
            </a:r>
          </a:p>
          <a:p>
            <a:r>
              <a:rPr lang="en-US" i="0" dirty="0">
                <a:effectLst/>
                <a:latin typeface="+mn-lt"/>
              </a:rPr>
              <a:t>Glasses and Occlusions</a:t>
            </a:r>
            <a:endParaRPr lang="en-IN" dirty="0">
              <a:latin typeface="+mn-lt"/>
            </a:endParaRPr>
          </a:p>
        </p:txBody>
      </p:sp>
    </p:spTree>
    <p:extLst>
      <p:ext uri="{BB962C8B-B14F-4D97-AF65-F5344CB8AC3E}">
        <p14:creationId xmlns:p14="http://schemas.microsoft.com/office/powerpoint/2010/main" val="5508469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223DF-2FC6-0FD8-133E-5AD77B45A70E}"/>
              </a:ext>
            </a:extLst>
          </p:cNvPr>
          <p:cNvSpPr>
            <a:spLocks noGrp="1"/>
          </p:cNvSpPr>
          <p:nvPr>
            <p:ph type="title"/>
          </p:nvPr>
        </p:nvSpPr>
        <p:spPr/>
        <p:txBody>
          <a:bodyPr>
            <a:normAutofit fontScale="90000"/>
          </a:bodyPr>
          <a:lstStyle/>
          <a:p>
            <a:r>
              <a:rPr lang="en-US" dirty="0"/>
              <a:t>Future Scope</a:t>
            </a:r>
            <a:endParaRPr lang="en-IN" dirty="0"/>
          </a:p>
        </p:txBody>
      </p:sp>
      <p:sp>
        <p:nvSpPr>
          <p:cNvPr id="3" name="Text Placeholder 2">
            <a:extLst>
              <a:ext uri="{FF2B5EF4-FFF2-40B4-BE49-F238E27FC236}">
                <a16:creationId xmlns:a16="http://schemas.microsoft.com/office/drawing/2014/main" id="{44046211-E341-EF23-6D90-0DA69C382423}"/>
              </a:ext>
            </a:extLst>
          </p:cNvPr>
          <p:cNvSpPr>
            <a:spLocks noGrp="1"/>
          </p:cNvSpPr>
          <p:nvPr>
            <p:ph type="body" idx="1"/>
          </p:nvPr>
        </p:nvSpPr>
        <p:spPr/>
        <p:txBody>
          <a:bodyPr/>
          <a:lstStyle/>
          <a:p>
            <a:r>
              <a:rPr lang="en-US" dirty="0"/>
              <a:t>Improve the accuracy of the Heat Mapping</a:t>
            </a:r>
          </a:p>
          <a:p>
            <a:r>
              <a:rPr lang="en-IN" dirty="0"/>
              <a:t>Improve Speed</a:t>
            </a:r>
          </a:p>
        </p:txBody>
      </p:sp>
    </p:spTree>
    <p:extLst>
      <p:ext uri="{BB962C8B-B14F-4D97-AF65-F5344CB8AC3E}">
        <p14:creationId xmlns:p14="http://schemas.microsoft.com/office/powerpoint/2010/main" val="31950390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66F6F-82E0-AACA-6920-3284BE1E5FDA}"/>
              </a:ext>
            </a:extLst>
          </p:cNvPr>
          <p:cNvSpPr>
            <a:spLocks noGrp="1"/>
          </p:cNvSpPr>
          <p:nvPr>
            <p:ph type="title"/>
          </p:nvPr>
        </p:nvSpPr>
        <p:spPr/>
        <p:txBody>
          <a:bodyPr/>
          <a:lstStyle/>
          <a:p>
            <a:r>
              <a:rPr lang="en-US" dirty="0"/>
              <a:t>Thank You</a:t>
            </a:r>
            <a:endParaRPr lang="en-IN" dirty="0"/>
          </a:p>
        </p:txBody>
      </p:sp>
    </p:spTree>
    <p:extLst>
      <p:ext uri="{BB962C8B-B14F-4D97-AF65-F5344CB8AC3E}">
        <p14:creationId xmlns:p14="http://schemas.microsoft.com/office/powerpoint/2010/main" val="3715705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149113"/>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What are the ways we give inputs to a computer?</a:t>
            </a:r>
            <a:endParaRPr dirty="0"/>
          </a:p>
        </p:txBody>
      </p:sp>
      <p:sp>
        <p:nvSpPr>
          <p:cNvPr id="61" name="Google Shape;61;p14"/>
          <p:cNvSpPr txBox="1">
            <a:spLocks noGrp="1"/>
          </p:cNvSpPr>
          <p:nvPr>
            <p:ph type="body" idx="1"/>
          </p:nvPr>
        </p:nvSpPr>
        <p:spPr>
          <a:xfrm>
            <a:off x="311700" y="721814"/>
            <a:ext cx="8520600" cy="4421686"/>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AutoNum type="arabicPeriod"/>
            </a:pPr>
            <a:r>
              <a:rPr lang="en-GB" sz="2000" dirty="0"/>
              <a:t>Mouse and Keyboard</a:t>
            </a:r>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sz="2000" dirty="0"/>
          </a:p>
          <a:p>
            <a:pPr marL="457200" lvl="0" indent="-355600" algn="l" rtl="0">
              <a:spcBef>
                <a:spcPts val="0"/>
              </a:spcBef>
              <a:spcAft>
                <a:spcPts val="0"/>
              </a:spcAft>
              <a:buSzPts val="2000"/>
              <a:buAutoNum type="arabicPeriod"/>
            </a:pPr>
            <a:r>
              <a:rPr lang="en-GB" sz="2000" dirty="0"/>
              <a:t>Touch input</a:t>
            </a:r>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sz="2000" dirty="0"/>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r>
              <a:rPr lang="en-GB" sz="2000" dirty="0"/>
              <a:t>Voice Input</a:t>
            </a:r>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r>
              <a:rPr lang="en-GB" sz="2000" dirty="0"/>
              <a:t>??</a:t>
            </a:r>
            <a:endParaRPr sz="2000" dirty="0"/>
          </a:p>
        </p:txBody>
      </p:sp>
      <p:pic>
        <p:nvPicPr>
          <p:cNvPr id="3" name="Picture 2">
            <a:extLst>
              <a:ext uri="{FF2B5EF4-FFF2-40B4-BE49-F238E27FC236}">
                <a16:creationId xmlns:a16="http://schemas.microsoft.com/office/drawing/2014/main" id="{73C5EC44-9448-9F49-78FC-BD051138F5DF}"/>
              </a:ext>
            </a:extLst>
          </p:cNvPr>
          <p:cNvPicPr>
            <a:picLocks noChangeAspect="1"/>
          </p:cNvPicPr>
          <p:nvPr/>
        </p:nvPicPr>
        <p:blipFill>
          <a:blip r:embed="rId3"/>
          <a:stretch>
            <a:fillRect/>
          </a:stretch>
        </p:blipFill>
        <p:spPr>
          <a:xfrm>
            <a:off x="3730029" y="231284"/>
            <a:ext cx="3684760" cy="1842380"/>
          </a:xfrm>
          <a:prstGeom prst="rect">
            <a:avLst/>
          </a:prstGeom>
        </p:spPr>
      </p:pic>
      <p:pic>
        <p:nvPicPr>
          <p:cNvPr id="5" name="Picture 4">
            <a:extLst>
              <a:ext uri="{FF2B5EF4-FFF2-40B4-BE49-F238E27FC236}">
                <a16:creationId xmlns:a16="http://schemas.microsoft.com/office/drawing/2014/main" id="{F7DDBEDB-CC94-2F7C-0EC4-C8B3D760B37D}"/>
              </a:ext>
            </a:extLst>
          </p:cNvPr>
          <p:cNvPicPr>
            <a:picLocks noChangeAspect="1"/>
          </p:cNvPicPr>
          <p:nvPr/>
        </p:nvPicPr>
        <p:blipFill>
          <a:blip r:embed="rId4"/>
          <a:stretch>
            <a:fillRect/>
          </a:stretch>
        </p:blipFill>
        <p:spPr>
          <a:xfrm>
            <a:off x="4062116" y="1658345"/>
            <a:ext cx="1408399" cy="1357737"/>
          </a:xfrm>
          <a:prstGeom prst="rect">
            <a:avLst/>
          </a:prstGeom>
        </p:spPr>
      </p:pic>
      <p:pic>
        <p:nvPicPr>
          <p:cNvPr id="7" name="Picture 6">
            <a:extLst>
              <a:ext uri="{FF2B5EF4-FFF2-40B4-BE49-F238E27FC236}">
                <a16:creationId xmlns:a16="http://schemas.microsoft.com/office/drawing/2014/main" id="{4C9B51AE-DA87-7A32-575C-AC9EE784A762}"/>
              </a:ext>
            </a:extLst>
          </p:cNvPr>
          <p:cNvPicPr>
            <a:picLocks noChangeAspect="1"/>
          </p:cNvPicPr>
          <p:nvPr/>
        </p:nvPicPr>
        <p:blipFill>
          <a:blip r:embed="rId5"/>
          <a:stretch>
            <a:fillRect/>
          </a:stretch>
        </p:blipFill>
        <p:spPr>
          <a:xfrm>
            <a:off x="4062116" y="3131659"/>
            <a:ext cx="1510293" cy="141790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Why you need eyes to give input to the computer?</a:t>
            </a:r>
            <a:endParaRPr/>
          </a:p>
        </p:txBody>
      </p:sp>
      <p:sp>
        <p:nvSpPr>
          <p:cNvPr id="67" name="Google Shape;67;p15"/>
          <p:cNvSpPr txBox="1">
            <a:spLocks noGrp="1"/>
          </p:cNvSpPr>
          <p:nvPr>
            <p:ph type="body" idx="1"/>
          </p:nvPr>
        </p:nvSpPr>
        <p:spPr>
          <a:xfrm>
            <a:off x="311700" y="1152474"/>
            <a:ext cx="8520600" cy="3763557"/>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dirty="0"/>
              <a:t>The eyes serve as the primary means through which we can receive input from our environment and subsequently respond as needed.</a:t>
            </a:r>
          </a:p>
          <a:p>
            <a:pPr marL="457200" lvl="0" indent="-342900" algn="l" rtl="0">
              <a:spcBef>
                <a:spcPts val="0"/>
              </a:spcBef>
              <a:spcAft>
                <a:spcPts val="0"/>
              </a:spcAft>
              <a:buSzPts val="1800"/>
              <a:buChar char="-"/>
            </a:pPr>
            <a:endParaRPr lang="en-US" dirty="0"/>
          </a:p>
          <a:p>
            <a:pPr marL="457200" lvl="0" indent="-342900" algn="l" rtl="0">
              <a:spcBef>
                <a:spcPts val="0"/>
              </a:spcBef>
              <a:spcAft>
                <a:spcPts val="0"/>
              </a:spcAft>
              <a:buSzPts val="1800"/>
              <a:buChar char="-"/>
            </a:pPr>
            <a:r>
              <a:rPr lang="en-US" dirty="0"/>
              <a:t>A common requirement is hand-eye coordination for most of the input methods.</a:t>
            </a:r>
          </a:p>
          <a:p>
            <a:pPr marL="457200" lvl="0" indent="-342900" algn="l" rtl="0">
              <a:spcBef>
                <a:spcPts val="0"/>
              </a:spcBef>
              <a:spcAft>
                <a:spcPts val="0"/>
              </a:spcAft>
              <a:buSzPts val="1800"/>
              <a:buChar char="-"/>
            </a:pPr>
            <a:endParaRPr lang="en-US" dirty="0"/>
          </a:p>
          <a:p>
            <a:pPr marL="457200" lvl="0" indent="-342900" algn="l" rtl="0">
              <a:spcBef>
                <a:spcPts val="0"/>
              </a:spcBef>
              <a:spcAft>
                <a:spcPts val="0"/>
              </a:spcAft>
              <a:buSzPts val="1800"/>
              <a:buChar char="-"/>
            </a:pPr>
            <a:r>
              <a:rPr lang="en-US" dirty="0"/>
              <a:t>We can overcome this gap by providing the computer with inputs directly via your eyes.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What are the advantages of using eyes as a source of input</a:t>
            </a:r>
            <a:endParaRPr dirty="0"/>
          </a:p>
        </p:txBody>
      </p:sp>
      <p:sp>
        <p:nvSpPr>
          <p:cNvPr id="73" name="Google Shape;73;p16"/>
          <p:cNvSpPr txBox="1">
            <a:spLocks noGrp="1"/>
          </p:cNvSpPr>
          <p:nvPr>
            <p:ph type="body" idx="1"/>
          </p:nvPr>
        </p:nvSpPr>
        <p:spPr>
          <a:xfrm>
            <a:off x="311700" y="1523175"/>
            <a:ext cx="8520600" cy="304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dirty="0"/>
              <a:t>Natural and Intuitive Interaction</a:t>
            </a:r>
          </a:p>
          <a:p>
            <a:pPr marL="457200" lvl="0" indent="-342900" algn="l" rtl="0">
              <a:spcBef>
                <a:spcPts val="0"/>
              </a:spcBef>
              <a:spcAft>
                <a:spcPts val="0"/>
              </a:spcAft>
              <a:buSzPts val="1800"/>
              <a:buChar char="-"/>
            </a:pPr>
            <a:endParaRPr lang="en-GB" dirty="0"/>
          </a:p>
          <a:p>
            <a:pPr marL="457200" lvl="0" indent="-342900" algn="l" rtl="0">
              <a:spcBef>
                <a:spcPts val="0"/>
              </a:spcBef>
              <a:spcAft>
                <a:spcPts val="0"/>
              </a:spcAft>
              <a:buSzPts val="1800"/>
              <a:buChar char="-"/>
            </a:pPr>
            <a:r>
              <a:rPr lang="en-GB" dirty="0"/>
              <a:t>Hands-Free Operation</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Precision and Speed</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Enhanced Productivity</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Disadvantages of Eye Tracking</a:t>
            </a:r>
            <a:endParaRPr/>
          </a:p>
        </p:txBody>
      </p:sp>
      <p:sp>
        <p:nvSpPr>
          <p:cNvPr id="79" name="Google Shape;7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dirty="0"/>
              <a:t>A major concern is privacy, no one wants a camera, pointed at themselves day and night, recording them.</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Limitations of hardware, you might have to get close enough to the system so that it can track your eyes.</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Computational cost, it is computationally heavier compared to using a touch or mouse and keyboard.</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Real world day to day applications</a:t>
            </a:r>
            <a:endParaRPr/>
          </a:p>
        </p:txBody>
      </p:sp>
      <p:sp>
        <p:nvSpPr>
          <p:cNvPr id="85" name="Google Shape;85;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dirty="0"/>
              <a:t>Can you guys think of any real world day to day applications?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Applications of Eye Tracking Technology</a:t>
            </a:r>
            <a:endParaRPr dirty="0"/>
          </a:p>
        </p:txBody>
      </p:sp>
      <p:sp>
        <p:nvSpPr>
          <p:cNvPr id="91" name="Google Shape;9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There are many applications for Eye Tracking but I’ll be focusing on the below mentioned applications.</a:t>
            </a:r>
            <a:endParaRPr dirty="0"/>
          </a:p>
          <a:p>
            <a:pPr marL="0" lvl="0" indent="0" algn="l" rtl="0">
              <a:spcBef>
                <a:spcPts val="1200"/>
              </a:spcBef>
              <a:spcAft>
                <a:spcPts val="0"/>
              </a:spcAft>
              <a:buNone/>
            </a:pPr>
            <a:r>
              <a:rPr lang="en-GB" dirty="0"/>
              <a:t>- Drowsiness Detection</a:t>
            </a:r>
          </a:p>
          <a:p>
            <a:pPr marL="0" lvl="0" indent="0" algn="l" rtl="0">
              <a:spcBef>
                <a:spcPts val="1200"/>
              </a:spcBef>
              <a:spcAft>
                <a:spcPts val="0"/>
              </a:spcAft>
              <a:buNone/>
            </a:pPr>
            <a:r>
              <a:rPr lang="en-GB" dirty="0"/>
              <a:t>- Real-time Attention Monitoring</a:t>
            </a:r>
            <a:br>
              <a:rPr lang="en-GB" dirty="0"/>
            </a:br>
            <a:endParaRPr dirty="0"/>
          </a:p>
        </p:txBody>
      </p:sp>
      <p:pic>
        <p:nvPicPr>
          <p:cNvPr id="3" name="Picture 2">
            <a:extLst>
              <a:ext uri="{FF2B5EF4-FFF2-40B4-BE49-F238E27FC236}">
                <a16:creationId xmlns:a16="http://schemas.microsoft.com/office/drawing/2014/main" id="{68AE5338-65BB-4499-C8F1-D53A7032CFDE}"/>
              </a:ext>
            </a:extLst>
          </p:cNvPr>
          <p:cNvPicPr>
            <a:picLocks noChangeAspect="1"/>
          </p:cNvPicPr>
          <p:nvPr/>
        </p:nvPicPr>
        <p:blipFill>
          <a:blip r:embed="rId3"/>
          <a:stretch>
            <a:fillRect/>
          </a:stretch>
        </p:blipFill>
        <p:spPr>
          <a:xfrm>
            <a:off x="538597" y="2860675"/>
            <a:ext cx="5204913" cy="20463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30CFA-81C1-286B-3646-97F8167404FE}"/>
              </a:ext>
            </a:extLst>
          </p:cNvPr>
          <p:cNvSpPr>
            <a:spLocks noGrp="1"/>
          </p:cNvSpPr>
          <p:nvPr>
            <p:ph type="title"/>
          </p:nvPr>
        </p:nvSpPr>
        <p:spPr/>
        <p:txBody>
          <a:bodyPr>
            <a:normAutofit fontScale="90000"/>
          </a:bodyPr>
          <a:lstStyle/>
          <a:p>
            <a:r>
              <a:rPr lang="en-US" dirty="0"/>
              <a:t>Implementation of Drowsiness Detection.	 </a:t>
            </a:r>
            <a:endParaRPr lang="en-IN" dirty="0"/>
          </a:p>
        </p:txBody>
      </p:sp>
      <p:sp>
        <p:nvSpPr>
          <p:cNvPr id="3" name="Text Placeholder 2">
            <a:extLst>
              <a:ext uri="{FF2B5EF4-FFF2-40B4-BE49-F238E27FC236}">
                <a16:creationId xmlns:a16="http://schemas.microsoft.com/office/drawing/2014/main" id="{FD0F4415-C1FA-8A49-1486-72A8BF8BE9F9}"/>
              </a:ext>
            </a:extLst>
          </p:cNvPr>
          <p:cNvSpPr>
            <a:spLocks noGrp="1"/>
          </p:cNvSpPr>
          <p:nvPr>
            <p:ph type="body" idx="1"/>
          </p:nvPr>
        </p:nvSpPr>
        <p:spPr/>
        <p:txBody>
          <a:bodyPr/>
          <a:lstStyle/>
          <a:p>
            <a:r>
              <a:rPr lang="en-US" dirty="0"/>
              <a:t>Built using </a:t>
            </a:r>
            <a:r>
              <a:rPr lang="en-US" dirty="0" err="1"/>
              <a:t>dlib's</a:t>
            </a:r>
            <a:r>
              <a:rPr lang="en-US" dirty="0"/>
              <a:t> state-of-the-art face recognition built with deep learning.</a:t>
            </a:r>
          </a:p>
          <a:p>
            <a:r>
              <a:rPr lang="en-US" dirty="0"/>
              <a:t>OpenCV</a:t>
            </a:r>
            <a:endParaRPr lang="en-IN" dirty="0"/>
          </a:p>
        </p:txBody>
      </p:sp>
    </p:spTree>
    <p:extLst>
      <p:ext uri="{BB962C8B-B14F-4D97-AF65-F5344CB8AC3E}">
        <p14:creationId xmlns:p14="http://schemas.microsoft.com/office/powerpoint/2010/main" val="19823763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26456-FA9B-FD9D-69AF-77019582107B}"/>
              </a:ext>
            </a:extLst>
          </p:cNvPr>
          <p:cNvSpPr>
            <a:spLocks noGrp="1"/>
          </p:cNvSpPr>
          <p:nvPr>
            <p:ph type="title"/>
          </p:nvPr>
        </p:nvSpPr>
        <p:spPr/>
        <p:txBody>
          <a:bodyPr>
            <a:normAutofit fontScale="90000"/>
          </a:bodyPr>
          <a:lstStyle/>
          <a:p>
            <a:r>
              <a:rPr lang="en-US" dirty="0"/>
              <a:t>What is Eye Aspect Ratio?</a:t>
            </a:r>
            <a:endParaRPr lang="en-IN" dirty="0"/>
          </a:p>
        </p:txBody>
      </p:sp>
      <p:sp>
        <p:nvSpPr>
          <p:cNvPr id="3" name="Text Placeholder 2">
            <a:extLst>
              <a:ext uri="{FF2B5EF4-FFF2-40B4-BE49-F238E27FC236}">
                <a16:creationId xmlns:a16="http://schemas.microsoft.com/office/drawing/2014/main" id="{57762305-53B0-221A-DDF7-E9708E437BAE}"/>
              </a:ext>
            </a:extLst>
          </p:cNvPr>
          <p:cNvSpPr>
            <a:spLocks noGrp="1"/>
          </p:cNvSpPr>
          <p:nvPr>
            <p:ph type="body" idx="1"/>
          </p:nvPr>
        </p:nvSpPr>
        <p:spPr/>
        <p:txBody>
          <a:bodyPr/>
          <a:lstStyle/>
          <a:p>
            <a:r>
              <a:rPr lang="en-US" b="0" i="0" dirty="0">
                <a:solidFill>
                  <a:srgbClr val="D1D5DB"/>
                </a:solidFill>
                <a:effectLst/>
                <a:latin typeface="Söhne"/>
              </a:rPr>
              <a:t>The EAR is calculated using the following formula:</a:t>
            </a:r>
          </a:p>
          <a:p>
            <a:endParaRPr lang="en-IN" dirty="0"/>
          </a:p>
        </p:txBody>
      </p:sp>
      <p:pic>
        <p:nvPicPr>
          <p:cNvPr id="5" name="Picture 4">
            <a:extLst>
              <a:ext uri="{FF2B5EF4-FFF2-40B4-BE49-F238E27FC236}">
                <a16:creationId xmlns:a16="http://schemas.microsoft.com/office/drawing/2014/main" id="{3B9C5997-11BE-848F-7F55-90E0E22222D7}"/>
              </a:ext>
            </a:extLst>
          </p:cNvPr>
          <p:cNvPicPr>
            <a:picLocks noChangeAspect="1"/>
          </p:cNvPicPr>
          <p:nvPr/>
        </p:nvPicPr>
        <p:blipFill>
          <a:blip r:embed="rId3"/>
          <a:stretch>
            <a:fillRect/>
          </a:stretch>
        </p:blipFill>
        <p:spPr>
          <a:xfrm>
            <a:off x="937211" y="1691304"/>
            <a:ext cx="2759798" cy="807452"/>
          </a:xfrm>
          <a:prstGeom prst="rect">
            <a:avLst/>
          </a:prstGeom>
        </p:spPr>
      </p:pic>
    </p:spTree>
    <p:extLst>
      <p:ext uri="{BB962C8B-B14F-4D97-AF65-F5344CB8AC3E}">
        <p14:creationId xmlns:p14="http://schemas.microsoft.com/office/powerpoint/2010/main" val="212875940"/>
      </p:ext>
    </p:extLst>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536</TotalTime>
  <Words>1180</Words>
  <Application>Microsoft Office PowerPoint</Application>
  <PresentationFormat>On-screen Show (16:9)</PresentationFormat>
  <Paragraphs>117</Paragraphs>
  <Slides>17</Slides>
  <Notes>16</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-apple-system</vt:lpstr>
      <vt:lpstr>Arial</vt:lpstr>
      <vt:lpstr>KaTeX_Main</vt:lpstr>
      <vt:lpstr>KaTeX_Math</vt:lpstr>
      <vt:lpstr>Söhne</vt:lpstr>
      <vt:lpstr>Simple Dark</vt:lpstr>
      <vt:lpstr>Eye Tracking and Gaze Tracking Software</vt:lpstr>
      <vt:lpstr>What are the ways we give inputs to a computer?</vt:lpstr>
      <vt:lpstr>Why you need eyes to give input to the computer?</vt:lpstr>
      <vt:lpstr>What are the advantages of using eyes as a source of input</vt:lpstr>
      <vt:lpstr>Disadvantages of Eye Tracking</vt:lpstr>
      <vt:lpstr>Real world day to day applications</vt:lpstr>
      <vt:lpstr>Applications of Eye Tracking Technology</vt:lpstr>
      <vt:lpstr>Implementation of Drowsiness Detection.  </vt:lpstr>
      <vt:lpstr>What is Eye Aspect Ratio?</vt:lpstr>
      <vt:lpstr>Demo</vt:lpstr>
      <vt:lpstr>Difference between eye tracking and gaze tracking</vt:lpstr>
      <vt:lpstr>Gaze Tracking Applications</vt:lpstr>
      <vt:lpstr>Demo for Mouse Control</vt:lpstr>
      <vt:lpstr>Demo for Heat Mapping</vt:lpstr>
      <vt:lpstr>Limitations</vt:lpstr>
      <vt:lpstr>Future Scope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Eye tracking and Gaze Tracking Software.</dc:title>
  <cp:lastModifiedBy>somesh bagadiya</cp:lastModifiedBy>
  <cp:revision>7</cp:revision>
  <dcterms:modified xsi:type="dcterms:W3CDTF">2023-12-06T03:15:49Z</dcterms:modified>
</cp:coreProperties>
</file>